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86" r:id="rId3"/>
    <p:sldId id="288" r:id="rId4"/>
    <p:sldId id="259" r:id="rId5"/>
    <p:sldId id="284" r:id="rId6"/>
    <p:sldId id="285" r:id="rId7"/>
    <p:sldId id="287" r:id="rId8"/>
    <p:sldId id="260" r:id="rId9"/>
    <p:sldId id="262" r:id="rId10"/>
    <p:sldId id="275" r:id="rId11"/>
    <p:sldId id="272" r:id="rId1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5305" autoAdjust="0"/>
  </p:normalViewPr>
  <p:slideViewPr>
    <p:cSldViewPr>
      <p:cViewPr>
        <p:scale>
          <a:sx n="90" d="100"/>
          <a:sy n="90" d="100"/>
        </p:scale>
        <p:origin x="-582" y="3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D3F74A5B-6798-4F59-82D0-81FEDECCDDC2}" type="datetimeFigureOut">
              <a:rPr lang="en-US" smtClean="0"/>
              <a:pPr/>
              <a:t>2/24/2021</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38704E36-3434-4238-B54C-A9893520CC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704E36-3434-4238-B54C-A9893520CCD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3068A2-3A36-4D5C-AB6E-76039B0EDEDE}" type="datetimeFigureOut">
              <a:rPr lang="en-US" smtClean="0"/>
              <a:pPr/>
              <a:t>2/24/2021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E76129A-4D43-4A49-BA98-31017041A50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3068A2-3A36-4D5C-AB6E-76039B0EDEDE}"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3068A2-3A36-4D5C-AB6E-76039B0EDEDE}"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3068A2-3A36-4D5C-AB6E-76039B0EDEDE}"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3068A2-3A36-4D5C-AB6E-76039B0EDEDE}"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6129A-4D43-4A49-BA98-31017041A50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3068A2-3A36-4D5C-AB6E-76039B0EDEDE}"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3068A2-3A36-4D5C-AB6E-76039B0EDEDE}" type="datetimeFigureOut">
              <a:rPr lang="en-US" smtClean="0"/>
              <a:pPr/>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3068A2-3A36-4D5C-AB6E-76039B0EDEDE}" type="datetimeFigureOut">
              <a:rPr lang="en-US" smtClean="0"/>
              <a:pPr/>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068A2-3A36-4D5C-AB6E-76039B0EDEDE}" type="datetimeFigureOut">
              <a:rPr lang="en-US" smtClean="0"/>
              <a:pPr/>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3068A2-3A36-4D5C-AB6E-76039B0EDEDE}"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6129A-4D43-4A49-BA98-31017041A5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3068A2-3A36-4D5C-AB6E-76039B0EDEDE}"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E76129A-4D43-4A49-BA98-31017041A50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3068A2-3A36-4D5C-AB6E-76039B0EDEDE}" type="datetimeFigureOut">
              <a:rPr lang="en-US" smtClean="0"/>
              <a:pPr/>
              <a:t>2/24/2021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E76129A-4D43-4A49-BA98-31017041A50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895600"/>
            <a:ext cx="7851775" cy="762000"/>
          </a:xfrm>
        </p:spPr>
        <p:txBody>
          <a:bodyPr>
            <a:normAutofit fontScale="90000"/>
          </a:bodyPr>
          <a:lstStyle/>
          <a:p>
            <a:pPr algn="ctr"/>
            <a:r>
              <a:rPr lang="en-US" dirty="0" smtClean="0">
                <a:solidFill>
                  <a:srgbClr val="002060"/>
                </a:solidFill>
              </a:rPr>
              <a:t>     </a:t>
            </a:r>
            <a:r>
              <a:rPr lang="en-US" b="1" dirty="0" smtClean="0">
                <a:solidFill>
                  <a:srgbClr val="002060"/>
                </a:solidFill>
              </a:rPr>
              <a:t>NAFISA  GROUP</a:t>
            </a:r>
            <a:endParaRPr lang="en-US" b="1" dirty="0">
              <a:solidFill>
                <a:srgbClr val="002060"/>
              </a:solidFill>
            </a:endParaRPr>
          </a:p>
        </p:txBody>
      </p:sp>
      <p:sp>
        <p:nvSpPr>
          <p:cNvPr id="3" name="Subtitle 2"/>
          <p:cNvSpPr>
            <a:spLocks noGrp="1"/>
          </p:cNvSpPr>
          <p:nvPr>
            <p:ph type="subTitle" idx="4294967295"/>
          </p:nvPr>
        </p:nvSpPr>
        <p:spPr>
          <a:xfrm>
            <a:off x="762000" y="3962400"/>
            <a:ext cx="7315200" cy="990600"/>
          </a:xfrm>
        </p:spPr>
        <p:txBody>
          <a:bodyPr>
            <a:normAutofit/>
          </a:bodyPr>
          <a:lstStyle/>
          <a:p>
            <a:pPr algn="ctr">
              <a:buNone/>
            </a:pPr>
            <a:r>
              <a:rPr lang="en-US" b="1" dirty="0" smtClean="0">
                <a:effectLst>
                  <a:outerShdw blurRad="38100" dist="38100" dir="2700000" algn="tl">
                    <a:srgbClr val="000000">
                      <a:alpha val="43137"/>
                    </a:srgbClr>
                  </a:outerShdw>
                </a:effectLst>
              </a:rPr>
              <a:t>  (Innovative Solution of Textile Industry) </a:t>
            </a:r>
            <a:r>
              <a:rPr lang="en-US" b="1" dirty="0" smtClean="0">
                <a:solidFill>
                  <a:srgbClr val="002060"/>
                </a:solidFill>
              </a:rPr>
              <a:t>Since 2000 </a:t>
            </a:r>
          </a:p>
          <a:p>
            <a:pPr algn="ctr"/>
            <a:endParaRPr lang="en-US" dirty="0" smtClean="0"/>
          </a:p>
          <a:p>
            <a:pPr algn="ctr"/>
            <a:endParaRPr lang="en-US" dirty="0"/>
          </a:p>
        </p:txBody>
      </p:sp>
      <p:pic>
        <p:nvPicPr>
          <p:cNvPr id="4" name="Picture 3" descr="C:\Users\IT\Desktop\decktoop\1nafisa2323 (3).jpg"/>
          <p:cNvPicPr/>
          <p:nvPr/>
        </p:nvPicPr>
        <p:blipFill>
          <a:blip r:embed="rId3" cstate="print"/>
          <a:srcRect/>
          <a:stretch>
            <a:fillRect/>
          </a:stretch>
        </p:blipFill>
        <p:spPr bwMode="auto">
          <a:xfrm>
            <a:off x="2895600" y="838200"/>
            <a:ext cx="26670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	Product Portfolio</a:t>
            </a:r>
            <a:endParaRPr lang="en-US" sz="4000" dirty="0"/>
          </a:p>
        </p:txBody>
      </p:sp>
      <p:sp>
        <p:nvSpPr>
          <p:cNvPr id="3" name="Content Placeholder 2"/>
          <p:cNvSpPr>
            <a:spLocks noGrp="1"/>
          </p:cNvSpPr>
          <p:nvPr>
            <p:ph idx="1"/>
          </p:nvPr>
        </p:nvSpPr>
        <p:spPr/>
        <p:txBody>
          <a:bodyPr>
            <a:normAutofit/>
          </a:bodyPr>
          <a:lstStyle/>
          <a:p>
            <a:r>
              <a:rPr lang="en-US" dirty="0" smtClean="0"/>
              <a:t>All kinds of Textile dyestuff </a:t>
            </a:r>
          </a:p>
          <a:p>
            <a:r>
              <a:rPr lang="en-US" dirty="0" smtClean="0"/>
              <a:t>All kinds of Textile Auxiliaries Chemical </a:t>
            </a:r>
          </a:p>
          <a:p>
            <a:r>
              <a:rPr lang="en-US" dirty="0" smtClean="0"/>
              <a:t>ETP(Environment Treatment Plant)</a:t>
            </a:r>
          </a:p>
          <a:p>
            <a:r>
              <a:rPr lang="en-US" dirty="0" smtClean="0"/>
              <a:t>Water Recycling &amp; Re-use(</a:t>
            </a:r>
            <a:r>
              <a:rPr lang="en-US" sz="2800" dirty="0" smtClean="0"/>
              <a:t> Eco System –Singapore)        </a:t>
            </a:r>
            <a:endParaRPr lang="en-US" dirty="0" smtClean="0"/>
          </a:p>
          <a:p>
            <a:r>
              <a:rPr lang="en-US" sz="2400" dirty="0" smtClean="0"/>
              <a:t>All Kinds of Textile  Machineries</a:t>
            </a:r>
          </a:p>
          <a:p>
            <a:pPr>
              <a:buNone/>
            </a:pPr>
            <a:endParaRPr lang="en-US" sz="1800" dirty="0" smtClean="0">
              <a:latin typeface="+mj-lt"/>
            </a:endParaRPr>
          </a:p>
          <a:p>
            <a:pPr>
              <a:buNone/>
            </a:pPr>
            <a:r>
              <a:rPr lang="en-US" sz="2400" dirty="0" smtClean="0"/>
              <a:t>		</a:t>
            </a:r>
          </a:p>
          <a:p>
            <a:pPr>
              <a:buNone/>
            </a:pPr>
            <a:endParaRPr lang="en-US" sz="1600" dirty="0" smtClean="0"/>
          </a:p>
          <a:p>
            <a:pPr>
              <a:buNone/>
            </a:pPr>
            <a:endParaRPr lang="en-US" sz="1600" dirty="0" smtClean="0">
              <a:latin typeface="+mj-lt"/>
            </a:endParaRPr>
          </a:p>
        </p:txBody>
      </p:sp>
      <p:pic>
        <p:nvPicPr>
          <p:cNvPr id="4" name="Picture 3" descr="C:\Users\IT\Desktop\decktoop\1nafisa2323 (3).jpg"/>
          <p:cNvPicPr/>
          <p:nvPr/>
        </p:nvPicPr>
        <p:blipFill>
          <a:blip r:embed="rId2" cstate="print"/>
          <a:srcRect/>
          <a:stretch>
            <a:fillRect/>
          </a:stretch>
        </p:blipFill>
        <p:spPr bwMode="auto">
          <a:xfrm>
            <a:off x="1066800" y="838200"/>
            <a:ext cx="1066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US" dirty="0" smtClean="0"/>
              <a:t>		</a:t>
            </a:r>
            <a:endParaRPr lang="en-US" sz="4000" dirty="0"/>
          </a:p>
        </p:txBody>
      </p:sp>
      <p:sp>
        <p:nvSpPr>
          <p:cNvPr id="8" name="Rectangle 7"/>
          <p:cNvSpPr/>
          <p:nvPr/>
        </p:nvSpPr>
        <p:spPr>
          <a:xfrm>
            <a:off x="1905000" y="1981200"/>
            <a:ext cx="6248400" cy="3810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i="1" dirty="0" smtClean="0"/>
              <a:t>Thanks for your patience</a:t>
            </a:r>
            <a:endParaRPr lang="en-US" sz="3200" i="1" dirty="0"/>
          </a:p>
        </p:txBody>
      </p:sp>
      <p:pic>
        <p:nvPicPr>
          <p:cNvPr id="4" name="Picture 3" descr="C:\Users\IT\Desktop\decktoop\1nafisa2323 (3).jpg"/>
          <p:cNvPicPr/>
          <p:nvPr/>
        </p:nvPicPr>
        <p:blipFill>
          <a:blip r:embed="rId2" cstate="print"/>
          <a:srcRect/>
          <a:stretch>
            <a:fillRect/>
          </a:stretch>
        </p:blipFill>
        <p:spPr bwMode="auto">
          <a:xfrm>
            <a:off x="4191000" y="2362200"/>
            <a:ext cx="12192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09600"/>
            <a:ext cx="6019800" cy="5447645"/>
          </a:xfrm>
          <a:prstGeom prst="rect">
            <a:avLst/>
          </a:prstGeom>
        </p:spPr>
        <p:txBody>
          <a:bodyPr wrap="square">
            <a:spAutoFit/>
          </a:bodyPr>
          <a:lstStyle/>
          <a:p>
            <a:pPr lvl="0" fontAlgn="base">
              <a:spcBef>
                <a:spcPct val="0"/>
              </a:spcBef>
              <a:spcAft>
                <a:spcPct val="0"/>
              </a:spcAft>
            </a:pPr>
            <a:r>
              <a:rPr lang="en-US" sz="2400" b="1" dirty="0" smtClean="0">
                <a:latin typeface="Calibri" pitchFamily="34" charset="0"/>
                <a:ea typeface="Calibri" pitchFamily="34" charset="0"/>
                <a:cs typeface="Vrinda"/>
              </a:rPr>
              <a:t>                 SISTER CONCERN </a:t>
            </a:r>
          </a:p>
          <a:p>
            <a:pPr lvl="0" fontAlgn="base">
              <a:spcBef>
                <a:spcPct val="0"/>
              </a:spcBef>
              <a:spcAft>
                <a:spcPct val="0"/>
              </a:spcAft>
            </a:pPr>
            <a:r>
              <a:rPr lang="en-US" sz="2400" b="1" dirty="0" smtClean="0">
                <a:latin typeface="Calibri" pitchFamily="34" charset="0"/>
                <a:ea typeface="Calibri" pitchFamily="34" charset="0"/>
                <a:cs typeface="Vrinda"/>
              </a:rPr>
              <a:t>                            OF </a:t>
            </a:r>
          </a:p>
          <a:p>
            <a:pPr lvl="0" fontAlgn="base">
              <a:spcBef>
                <a:spcPct val="0"/>
              </a:spcBef>
              <a:spcAft>
                <a:spcPct val="0"/>
              </a:spcAft>
            </a:pPr>
            <a:r>
              <a:rPr lang="en-US" sz="2400" b="1" dirty="0" smtClean="0">
                <a:latin typeface="Calibri" pitchFamily="34" charset="0"/>
                <a:ea typeface="Calibri" pitchFamily="34" charset="0"/>
                <a:cs typeface="Vrinda"/>
              </a:rPr>
              <a:t>                   NAFISA GROUP</a:t>
            </a:r>
          </a:p>
          <a:p>
            <a:pPr lvl="0" fontAlgn="base">
              <a:spcBef>
                <a:spcPct val="0"/>
              </a:spcBef>
              <a:spcAft>
                <a:spcPct val="0"/>
              </a:spcAft>
            </a:pPr>
            <a:r>
              <a:rPr lang="en-US" sz="2400" dirty="0" smtClean="0">
                <a:latin typeface="Calibri" pitchFamily="34" charset="0"/>
                <a:ea typeface="Calibri" pitchFamily="34" charset="0"/>
                <a:cs typeface="Vrinda"/>
              </a:rPr>
              <a:t>    </a:t>
            </a:r>
          </a:p>
          <a:p>
            <a:pPr lvl="0" fontAlgn="base">
              <a:lnSpc>
                <a:spcPct val="150000"/>
              </a:lnSpc>
              <a:spcBef>
                <a:spcPct val="0"/>
              </a:spcBef>
              <a:spcAft>
                <a:spcPct val="0"/>
              </a:spcAft>
            </a:pPr>
            <a:r>
              <a:rPr lang="en-US" sz="2400" dirty="0" smtClean="0">
                <a:latin typeface="Calibri" pitchFamily="34" charset="0"/>
                <a:ea typeface="Calibri" pitchFamily="34" charset="0"/>
                <a:cs typeface="Vrinda"/>
              </a:rPr>
              <a:t>NAFISA ENTERPRISE</a:t>
            </a:r>
          </a:p>
          <a:p>
            <a:pPr lvl="0" fontAlgn="base">
              <a:lnSpc>
                <a:spcPct val="150000"/>
              </a:lnSpc>
              <a:spcBef>
                <a:spcPct val="0"/>
              </a:spcBef>
              <a:spcAft>
                <a:spcPct val="0"/>
              </a:spcAft>
            </a:pPr>
            <a:r>
              <a:rPr lang="en-US" sz="2400" dirty="0" smtClean="0">
                <a:latin typeface="Calibri" pitchFamily="34" charset="0"/>
                <a:ea typeface="Calibri" pitchFamily="34" charset="0"/>
                <a:cs typeface="Vrinda"/>
              </a:rPr>
              <a:t>NAFISA FOOD &amp; BEVERAGE LTD.</a:t>
            </a:r>
          </a:p>
          <a:p>
            <a:pPr lvl="0" fontAlgn="base">
              <a:lnSpc>
                <a:spcPct val="150000"/>
              </a:lnSpc>
              <a:spcBef>
                <a:spcPct val="0"/>
              </a:spcBef>
              <a:spcAft>
                <a:spcPct val="0"/>
              </a:spcAft>
            </a:pPr>
            <a:r>
              <a:rPr lang="en-US" sz="2400" dirty="0" smtClean="0">
                <a:latin typeface="Calibri" pitchFamily="34" charset="0"/>
                <a:ea typeface="Calibri" pitchFamily="34" charset="0"/>
                <a:cs typeface="Vrinda"/>
              </a:rPr>
              <a:t>COLOR </a:t>
            </a:r>
            <a:r>
              <a:rPr lang="en-US" sz="2400" dirty="0" smtClean="0">
                <a:latin typeface="Calibri" pitchFamily="34" charset="0"/>
                <a:ea typeface="Calibri" pitchFamily="34" charset="0"/>
                <a:cs typeface="Vrinda"/>
              </a:rPr>
              <a:t>MATCH</a:t>
            </a:r>
          </a:p>
          <a:p>
            <a:pPr lvl="0" fontAlgn="base">
              <a:lnSpc>
                <a:spcPct val="200000"/>
              </a:lnSpc>
              <a:spcBef>
                <a:spcPct val="0"/>
              </a:spcBef>
              <a:spcAft>
                <a:spcPct val="0"/>
              </a:spcAft>
            </a:pPr>
            <a:r>
              <a:rPr lang="en-US" sz="2400" dirty="0" smtClean="0">
                <a:latin typeface="Calibri" pitchFamily="34" charset="0"/>
                <a:ea typeface="Calibri" pitchFamily="34" charset="0"/>
                <a:cs typeface="Vrinda"/>
              </a:rPr>
              <a:t>ECO </a:t>
            </a:r>
            <a:r>
              <a:rPr lang="en-US" sz="2400" dirty="0" smtClean="0">
                <a:latin typeface="Calibri" pitchFamily="34" charset="0"/>
                <a:ea typeface="Calibri" pitchFamily="34" charset="0"/>
                <a:cs typeface="Vrinda"/>
              </a:rPr>
              <a:t>EARTH BUILDERS   </a:t>
            </a:r>
          </a:p>
          <a:p>
            <a:pPr lvl="0" fontAlgn="base">
              <a:spcBef>
                <a:spcPct val="0"/>
              </a:spcBef>
              <a:spcAft>
                <a:spcPct val="0"/>
              </a:spcAft>
            </a:pPr>
            <a:r>
              <a:rPr lang="en-US" sz="2400" dirty="0" smtClean="0">
                <a:latin typeface="Calibri" pitchFamily="34" charset="0"/>
                <a:ea typeface="Calibri" pitchFamily="34" charset="0"/>
                <a:cs typeface="Vrinda"/>
              </a:rPr>
              <a:t>NATIONAL </a:t>
            </a:r>
            <a:r>
              <a:rPr lang="en-US" sz="2400" dirty="0" smtClean="0">
                <a:latin typeface="Calibri" pitchFamily="34" charset="0"/>
                <a:ea typeface="Calibri" pitchFamily="34" charset="0"/>
                <a:cs typeface="Vrinda"/>
              </a:rPr>
              <a:t>ENVIRONMENTAL CONTROLS (BD)</a:t>
            </a:r>
          </a:p>
          <a:p>
            <a:pPr lvl="0" fontAlgn="base">
              <a:spcBef>
                <a:spcPct val="0"/>
              </a:spcBef>
              <a:spcAft>
                <a:spcPct val="0"/>
              </a:spcAft>
            </a:pPr>
            <a:r>
              <a:rPr lang="en-US" sz="2400" dirty="0" smtClean="0">
                <a:latin typeface="Calibri" pitchFamily="34" charset="0"/>
                <a:ea typeface="Calibri" pitchFamily="34" charset="0"/>
                <a:cs typeface="Vrinda"/>
              </a:rPr>
              <a:t>  </a:t>
            </a:r>
          </a:p>
          <a:p>
            <a:pPr lvl="0" fontAlgn="base">
              <a:spcBef>
                <a:spcPct val="0"/>
              </a:spcBef>
              <a:spcAft>
                <a:spcPct val="0"/>
              </a:spcAft>
            </a:pPr>
            <a:endParaRPr lang="en-US" sz="2400" dirty="0" smtClean="0">
              <a:latin typeface="Calibri" pitchFamily="34" charset="0"/>
              <a:ea typeface="Calibri" pitchFamily="34" charset="0"/>
              <a:cs typeface="Vrinda"/>
            </a:endParaRPr>
          </a:p>
          <a:p>
            <a:pPr lvl="0" fontAlgn="base">
              <a:spcBef>
                <a:spcPct val="0"/>
              </a:spcBef>
              <a:spcAft>
                <a:spcPct val="0"/>
              </a:spcAft>
            </a:pPr>
            <a:endParaRPr lang="en-US" sz="2400" dirty="0" smtClean="0">
              <a:latin typeface="Calibri" pitchFamily="34" charset="0"/>
              <a:ea typeface="Calibri" pitchFamily="34" charset="0"/>
              <a:cs typeface="Vrinda"/>
            </a:endParaRPr>
          </a:p>
        </p:txBody>
      </p:sp>
      <p:pic>
        <p:nvPicPr>
          <p:cNvPr id="3" name="Picture 2" descr="C:\Users\IT\Desktop\decktoop\1nafisa2323 (3).jpg"/>
          <p:cNvPicPr/>
          <p:nvPr/>
        </p:nvPicPr>
        <p:blipFill>
          <a:blip r:embed="rId2" cstate="print"/>
          <a:srcRect/>
          <a:stretch>
            <a:fillRect/>
          </a:stretch>
        </p:blipFill>
        <p:spPr bwMode="auto">
          <a:xfrm>
            <a:off x="2438400" y="838200"/>
            <a:ext cx="838200" cy="762000"/>
          </a:xfrm>
          <a:prstGeom prst="rect">
            <a:avLst/>
          </a:prstGeom>
          <a:noFill/>
          <a:ln w="9525">
            <a:noFill/>
            <a:miter lim="800000"/>
            <a:headEnd/>
            <a:tailEnd/>
          </a:ln>
        </p:spPr>
      </p:pic>
      <p:pic>
        <p:nvPicPr>
          <p:cNvPr id="4" name="Picture 3" descr="Untitled-2.png"/>
          <p:cNvPicPr>
            <a:picLocks noChangeAspect="1"/>
          </p:cNvPicPr>
          <p:nvPr/>
        </p:nvPicPr>
        <p:blipFill>
          <a:blip r:embed="rId3" cstate="print"/>
          <a:stretch>
            <a:fillRect/>
          </a:stretch>
        </p:blipFill>
        <p:spPr>
          <a:xfrm>
            <a:off x="1447800" y="1981200"/>
            <a:ext cx="790575" cy="685800"/>
          </a:xfrm>
          <a:prstGeom prst="rect">
            <a:avLst/>
          </a:prstGeom>
        </p:spPr>
      </p:pic>
      <p:pic>
        <p:nvPicPr>
          <p:cNvPr id="2051" name="Picture 3"/>
          <p:cNvPicPr>
            <a:picLocks noChangeAspect="1" noChangeArrowheads="1"/>
          </p:cNvPicPr>
          <p:nvPr/>
        </p:nvPicPr>
        <p:blipFill>
          <a:blip r:embed="rId4" cstate="print"/>
          <a:srcRect/>
          <a:stretch>
            <a:fillRect/>
          </a:stretch>
        </p:blipFill>
        <p:spPr bwMode="auto">
          <a:xfrm>
            <a:off x="881349" y="2714625"/>
            <a:ext cx="1404651" cy="485775"/>
          </a:xfrm>
          <a:prstGeom prst="rect">
            <a:avLst/>
          </a:prstGeom>
          <a:noFill/>
          <a:ln w="9525">
            <a:noFill/>
            <a:miter lim="800000"/>
            <a:headEnd/>
            <a:tailEnd/>
          </a:ln>
          <a:effectLst/>
        </p:spPr>
      </p:pic>
      <p:pic>
        <p:nvPicPr>
          <p:cNvPr id="8" name="Picture 7" descr="C:\Users\Commercial\Desktop\Untitled.jpg"/>
          <p:cNvPicPr/>
          <p:nvPr/>
        </p:nvPicPr>
        <p:blipFill>
          <a:blip r:embed="rId5" cstate="print"/>
          <a:srcRect/>
          <a:stretch>
            <a:fillRect/>
          </a:stretch>
        </p:blipFill>
        <p:spPr bwMode="auto">
          <a:xfrm>
            <a:off x="1600200" y="3248025"/>
            <a:ext cx="721995" cy="485775"/>
          </a:xfrm>
          <a:prstGeom prst="rect">
            <a:avLst/>
          </a:prstGeom>
          <a:noFill/>
          <a:ln w="9525">
            <a:noFill/>
            <a:miter lim="800000"/>
            <a:headEnd/>
            <a:tailEnd/>
          </a:ln>
        </p:spPr>
      </p:pic>
      <p:pic>
        <p:nvPicPr>
          <p:cNvPr id="9" name="Picture 8" descr="C:\Users\Com\Desktop\nec.png"/>
          <p:cNvPicPr/>
          <p:nvPr/>
        </p:nvPicPr>
        <p:blipFill>
          <a:blip r:embed="rId6" cstate="print"/>
          <a:srcRect/>
          <a:stretch>
            <a:fillRect/>
          </a:stretch>
        </p:blipFill>
        <p:spPr bwMode="auto">
          <a:xfrm>
            <a:off x="1600201" y="4343400"/>
            <a:ext cx="685799" cy="685800"/>
          </a:xfrm>
          <a:prstGeom prst="rect">
            <a:avLst/>
          </a:prstGeom>
          <a:noFill/>
          <a:ln w="9525">
            <a:noFill/>
            <a:miter lim="800000"/>
            <a:headEnd/>
            <a:tailEnd/>
          </a:ln>
        </p:spPr>
      </p:pic>
      <p:pic>
        <p:nvPicPr>
          <p:cNvPr id="10" name="Picture 9" descr="C:\Users\it\AppData\Local\Microsoft\Windows\INetCache\Content.Word\ECO Earth Builders Logo.jpg"/>
          <p:cNvPicPr/>
          <p:nvPr/>
        </p:nvPicPr>
        <p:blipFill>
          <a:blip r:embed="rId7" cstate="print"/>
          <a:srcRect/>
          <a:stretch>
            <a:fillRect/>
          </a:stretch>
        </p:blipFill>
        <p:spPr bwMode="auto">
          <a:xfrm>
            <a:off x="1143000" y="3733800"/>
            <a:ext cx="1173037" cy="568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09600"/>
            <a:ext cx="6019800" cy="1569660"/>
          </a:xfrm>
          <a:prstGeom prst="rect">
            <a:avLst/>
          </a:prstGeom>
        </p:spPr>
        <p:txBody>
          <a:bodyPr wrap="square">
            <a:spAutoFit/>
          </a:bodyPr>
          <a:lstStyle/>
          <a:p>
            <a:pPr marL="457200" lvl="0" indent="-457200" fontAlgn="base">
              <a:spcBef>
                <a:spcPct val="0"/>
              </a:spcBef>
              <a:spcAft>
                <a:spcPct val="0"/>
              </a:spcAft>
            </a:pPr>
            <a:r>
              <a:rPr lang="en-US" sz="2400" b="1" dirty="0" smtClean="0">
                <a:latin typeface="Calibri" pitchFamily="34" charset="0"/>
                <a:ea typeface="Calibri" pitchFamily="34" charset="0"/>
                <a:cs typeface="Vrinda"/>
              </a:rPr>
              <a:t>                     CHANNEL PARTNER</a:t>
            </a:r>
            <a:r>
              <a:rPr lang="en-US" sz="2400" dirty="0" smtClean="0">
                <a:latin typeface="Calibri" pitchFamily="34" charset="0"/>
                <a:ea typeface="Calibri" pitchFamily="34" charset="0"/>
                <a:cs typeface="Vrinda"/>
              </a:rPr>
              <a:t>    </a:t>
            </a:r>
          </a:p>
          <a:p>
            <a:pPr marL="457200" lvl="0" indent="-457200" fontAlgn="base">
              <a:spcBef>
                <a:spcPct val="0"/>
              </a:spcBef>
              <a:spcAft>
                <a:spcPct val="0"/>
              </a:spcAft>
            </a:pPr>
            <a:r>
              <a:rPr lang="en-US" sz="2400" dirty="0" smtClean="0">
                <a:latin typeface="Calibri" pitchFamily="34" charset="0"/>
                <a:ea typeface="Calibri" pitchFamily="34" charset="0"/>
                <a:cs typeface="Vrinda"/>
              </a:rPr>
              <a:t>  </a:t>
            </a:r>
          </a:p>
          <a:p>
            <a:pPr lvl="0" fontAlgn="base">
              <a:spcBef>
                <a:spcPct val="0"/>
              </a:spcBef>
              <a:spcAft>
                <a:spcPct val="0"/>
              </a:spcAft>
            </a:pPr>
            <a:endParaRPr lang="en-US" sz="2400" dirty="0" smtClean="0">
              <a:latin typeface="Calibri" pitchFamily="34" charset="0"/>
              <a:ea typeface="Calibri" pitchFamily="34" charset="0"/>
              <a:cs typeface="Vrinda"/>
            </a:endParaRPr>
          </a:p>
          <a:p>
            <a:pPr lvl="0" fontAlgn="base">
              <a:spcBef>
                <a:spcPct val="0"/>
              </a:spcBef>
              <a:spcAft>
                <a:spcPct val="0"/>
              </a:spcAft>
            </a:pPr>
            <a:endParaRPr lang="en-US" sz="2400" dirty="0" smtClean="0">
              <a:latin typeface="Calibri" pitchFamily="34" charset="0"/>
              <a:ea typeface="Calibri" pitchFamily="34" charset="0"/>
              <a:cs typeface="Vrinda"/>
            </a:endParaRPr>
          </a:p>
        </p:txBody>
      </p:sp>
      <p:pic>
        <p:nvPicPr>
          <p:cNvPr id="3" name="Picture 2" descr="C:\Users\IT\Desktop\decktoop\1nafisa2323 (3).jpg"/>
          <p:cNvPicPr/>
          <p:nvPr/>
        </p:nvPicPr>
        <p:blipFill>
          <a:blip r:embed="rId2" cstate="print"/>
          <a:srcRect/>
          <a:stretch>
            <a:fillRect/>
          </a:stretch>
        </p:blipFill>
        <p:spPr bwMode="auto">
          <a:xfrm>
            <a:off x="2819400" y="533400"/>
            <a:ext cx="838200" cy="762000"/>
          </a:xfrm>
          <a:prstGeom prst="rect">
            <a:avLst/>
          </a:prstGeom>
          <a:noFill/>
          <a:ln w="9525">
            <a:noFill/>
            <a:miter lim="800000"/>
            <a:headEnd/>
            <a:tailEnd/>
          </a:ln>
        </p:spPr>
      </p:pic>
      <p:pic>
        <p:nvPicPr>
          <p:cNvPr id="10" name="Picture 9" descr="D:\Desktop\Nafisa EnterPrise\jihua.jpg"/>
          <p:cNvPicPr/>
          <p:nvPr/>
        </p:nvPicPr>
        <p:blipFill>
          <a:blip r:embed="rId3" cstate="print"/>
          <a:srcRect/>
          <a:stretch>
            <a:fillRect/>
          </a:stretch>
        </p:blipFill>
        <p:spPr bwMode="auto">
          <a:xfrm>
            <a:off x="1219200" y="2057400"/>
            <a:ext cx="2993390" cy="750570"/>
          </a:xfrm>
          <a:prstGeom prst="rect">
            <a:avLst/>
          </a:prstGeom>
          <a:noFill/>
          <a:ln w="9525">
            <a:noFill/>
            <a:miter lim="800000"/>
            <a:headEnd/>
            <a:tailEnd/>
          </a:ln>
        </p:spPr>
      </p:pic>
      <p:pic>
        <p:nvPicPr>
          <p:cNvPr id="12" name="Picture 11"/>
          <p:cNvPicPr/>
          <p:nvPr/>
        </p:nvPicPr>
        <p:blipFill>
          <a:blip r:embed="rId4" cstate="print"/>
          <a:srcRect/>
          <a:stretch>
            <a:fillRect/>
          </a:stretch>
        </p:blipFill>
        <p:spPr bwMode="auto">
          <a:xfrm>
            <a:off x="1295400" y="3200400"/>
            <a:ext cx="2895600" cy="762000"/>
          </a:xfrm>
          <a:prstGeom prst="rect">
            <a:avLst/>
          </a:prstGeom>
          <a:noFill/>
          <a:ln w="9525">
            <a:noFill/>
            <a:miter lim="800000"/>
            <a:headEnd/>
            <a:tailEnd/>
          </a:ln>
        </p:spPr>
      </p:pic>
      <p:pic>
        <p:nvPicPr>
          <p:cNvPr id="14" name="Picture 13" descr="oxford"/>
          <p:cNvPicPr/>
          <p:nvPr/>
        </p:nvPicPr>
        <p:blipFill>
          <a:blip r:embed="rId5" cstate="print"/>
          <a:srcRect/>
          <a:stretch>
            <a:fillRect/>
          </a:stretch>
        </p:blipFill>
        <p:spPr bwMode="auto">
          <a:xfrm>
            <a:off x="4923167" y="2057400"/>
            <a:ext cx="3001633" cy="772253"/>
          </a:xfrm>
          <a:prstGeom prst="rect">
            <a:avLst/>
          </a:prstGeom>
          <a:noFill/>
          <a:ln w="9525">
            <a:noFill/>
            <a:miter lim="800000"/>
            <a:headEnd/>
            <a:tailEnd/>
          </a:ln>
        </p:spPr>
      </p:pic>
      <p:pic>
        <p:nvPicPr>
          <p:cNvPr id="15" name="Picture 14"/>
          <p:cNvPicPr/>
          <p:nvPr/>
        </p:nvPicPr>
        <p:blipFill>
          <a:blip r:embed="rId6" cstate="print"/>
          <a:srcRect/>
          <a:stretch>
            <a:fillRect/>
          </a:stretch>
        </p:blipFill>
        <p:spPr bwMode="auto">
          <a:xfrm>
            <a:off x="4910227" y="3249320"/>
            <a:ext cx="3014573" cy="636880"/>
          </a:xfrm>
          <a:prstGeom prst="rect">
            <a:avLst/>
          </a:prstGeom>
          <a:noFill/>
          <a:ln w="9525">
            <a:noFill/>
            <a:miter lim="800000"/>
            <a:headEnd/>
            <a:tailEnd/>
          </a:ln>
        </p:spPr>
      </p:pic>
      <p:pic>
        <p:nvPicPr>
          <p:cNvPr id="1026" name="Picture 2"/>
          <p:cNvPicPr>
            <a:picLocks noChangeAspect="1" noChangeArrowheads="1"/>
          </p:cNvPicPr>
          <p:nvPr/>
        </p:nvPicPr>
        <p:blipFill>
          <a:blip r:embed="rId7" cstate="print"/>
          <a:srcRect/>
          <a:stretch>
            <a:fillRect/>
          </a:stretch>
        </p:blipFill>
        <p:spPr bwMode="auto">
          <a:xfrm>
            <a:off x="5029200" y="4419600"/>
            <a:ext cx="2958353" cy="381000"/>
          </a:xfrm>
          <a:prstGeom prst="rect">
            <a:avLst/>
          </a:prstGeom>
          <a:noFill/>
          <a:ln w="9525">
            <a:noFill/>
            <a:miter lim="800000"/>
            <a:headEnd/>
            <a:tailEnd/>
          </a:ln>
          <a:effectLst/>
        </p:spPr>
      </p:pic>
      <p:pic>
        <p:nvPicPr>
          <p:cNvPr id="16" name="Picture 15"/>
          <p:cNvPicPr/>
          <p:nvPr/>
        </p:nvPicPr>
        <p:blipFill>
          <a:blip r:embed="rId8" cstate="print"/>
          <a:srcRect/>
          <a:stretch>
            <a:fillRect/>
          </a:stretch>
        </p:blipFill>
        <p:spPr bwMode="auto">
          <a:xfrm>
            <a:off x="1371600" y="4343400"/>
            <a:ext cx="2819400" cy="533400"/>
          </a:xfrm>
          <a:prstGeom prst="rect">
            <a:avLst/>
          </a:prstGeom>
          <a:noFill/>
          <a:ln w="9525">
            <a:noFill/>
            <a:miter lim="800000"/>
            <a:headEnd/>
            <a:tailEnd/>
          </a:ln>
        </p:spPr>
      </p:pic>
      <p:pic>
        <p:nvPicPr>
          <p:cNvPr id="18" name="Picture 17" descr="flagship"/>
          <p:cNvPicPr/>
          <p:nvPr/>
        </p:nvPicPr>
        <p:blipFill>
          <a:blip r:embed="rId9" cstate="print"/>
          <a:srcRect/>
          <a:stretch>
            <a:fillRect/>
          </a:stretch>
        </p:blipFill>
        <p:spPr bwMode="auto">
          <a:xfrm>
            <a:off x="4058602" y="4921250"/>
            <a:ext cx="1026795" cy="125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sz="4000" dirty="0" smtClean="0"/>
              <a:t>Executive Summary</a:t>
            </a:r>
            <a:endParaRPr lang="en-US" sz="4000" dirty="0"/>
          </a:p>
        </p:txBody>
      </p:sp>
      <p:sp>
        <p:nvSpPr>
          <p:cNvPr id="3" name="Content Placeholder 2"/>
          <p:cNvSpPr>
            <a:spLocks noGrp="1"/>
          </p:cNvSpPr>
          <p:nvPr>
            <p:ph idx="1"/>
          </p:nvPr>
        </p:nvSpPr>
        <p:spPr/>
        <p:txBody>
          <a:bodyPr>
            <a:normAutofit/>
          </a:bodyPr>
          <a:lstStyle/>
          <a:p>
            <a:pPr algn="just"/>
            <a:r>
              <a:rPr lang="en-US" sz="2000" b="1" dirty="0" smtClean="0">
                <a:latin typeface="Calibri" pitchFamily="34" charset="0"/>
              </a:rPr>
              <a:t>Nafisa Enterprise </a:t>
            </a:r>
            <a:r>
              <a:rPr lang="en-US" sz="1800" dirty="0" smtClean="0">
                <a:latin typeface="Calibri" pitchFamily="34" charset="0"/>
              </a:rPr>
              <a:t>is 100% local (Bangladeshi) owned company with dedication business on Textile Dyes- Chemicals. The company is a result of an initiative by one qualified and experienced person Mr. Harun-OR-Rashid who had a sales background from multinational company and engaged with the textile business in Bangladesh since 2000. </a:t>
            </a:r>
          </a:p>
          <a:p>
            <a:pPr>
              <a:buNone/>
            </a:pPr>
            <a:endParaRPr lang="en-US" sz="1800" dirty="0" smtClean="0">
              <a:latin typeface="Calibri" pitchFamily="34" charset="0"/>
            </a:endParaRPr>
          </a:p>
          <a:p>
            <a:pPr algn="just"/>
            <a:r>
              <a:rPr lang="en-US" sz="1800" b="1" dirty="0" smtClean="0">
                <a:latin typeface="Calibri" pitchFamily="34" charset="0"/>
              </a:rPr>
              <a:t>Nafisa Enterprise </a:t>
            </a:r>
            <a:r>
              <a:rPr lang="en-US" sz="1800" dirty="0" smtClean="0">
                <a:latin typeface="+mj-lt"/>
              </a:rPr>
              <a:t>is a partner of several reputed global companies also providing sales and services on behalf of them in the textile market in Bangladesh. Currently Nafisa Enterprise is very successful doing business in Pre treatment (ETP &amp; WTP), Dyeing &amp; Finishing in textile, Textile machineries sales and services. Currently Nafisa Enterprise has decided to expand according to our market strength in Garments Dyeing &amp; Fashion Segment  too</a:t>
            </a:r>
            <a:r>
              <a:rPr lang="en-US" sz="1800" dirty="0" smtClean="0"/>
              <a:t>.</a:t>
            </a:r>
          </a:p>
          <a:p>
            <a:pPr algn="just"/>
            <a:endParaRPr lang="en-US" sz="1800" dirty="0" smtClean="0">
              <a:latin typeface="Calibri" pitchFamily="34" charset="0"/>
            </a:endParaRPr>
          </a:p>
          <a:p>
            <a:pPr>
              <a:buNone/>
            </a:pPr>
            <a:endParaRPr lang="en-US" sz="1600" dirty="0" smtClean="0">
              <a:latin typeface="+mj-lt"/>
            </a:endParaRPr>
          </a:p>
          <a:p>
            <a:pPr>
              <a:buNone/>
            </a:pPr>
            <a:endParaRPr lang="en-US" sz="1600" dirty="0" smtClean="0">
              <a:latin typeface="+mj-lt"/>
            </a:endParaRPr>
          </a:p>
          <a:p>
            <a:endParaRPr lang="en-US" sz="1600" dirty="0" smtClean="0">
              <a:latin typeface="+mj-lt"/>
            </a:endParaRPr>
          </a:p>
          <a:p>
            <a:endParaRPr lang="en-US" sz="1600" dirty="0" smtClean="0">
              <a:latin typeface="+mj-lt"/>
            </a:endParaRPr>
          </a:p>
          <a:p>
            <a:endParaRPr lang="en-US" sz="1600" dirty="0">
              <a:latin typeface="+mj-lt"/>
            </a:endParaRPr>
          </a:p>
        </p:txBody>
      </p:sp>
      <p:pic>
        <p:nvPicPr>
          <p:cNvPr id="4" name="Picture 3" descr="C:\Users\IT\Desktop\decktoop\1nafisa2323 (3).jpg"/>
          <p:cNvPicPr/>
          <p:nvPr/>
        </p:nvPicPr>
        <p:blipFill>
          <a:blip r:embed="rId2" cstate="print"/>
          <a:srcRect/>
          <a:stretch>
            <a:fillRect/>
          </a:stretch>
        </p:blipFill>
        <p:spPr bwMode="auto">
          <a:xfrm>
            <a:off x="1752600" y="1066800"/>
            <a:ext cx="10668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i="1" u="sng" dirty="0" smtClean="0"/>
              <a:t/>
            </a:r>
            <a:br>
              <a:rPr lang="en-US" i="1" u="sng" dirty="0" smtClean="0"/>
            </a:br>
            <a:r>
              <a:rPr lang="en-US" i="1" u="sng" dirty="0" smtClean="0"/>
              <a:t/>
            </a:r>
            <a:br>
              <a:rPr lang="en-US" i="1" u="sng" dirty="0" smtClean="0"/>
            </a:br>
            <a:r>
              <a:rPr lang="en-US" dirty="0" smtClean="0"/>
              <a:t/>
            </a:r>
            <a:br>
              <a:rPr lang="en-US" dirty="0" smtClean="0"/>
            </a:br>
            <a:r>
              <a:rPr lang="en-US" i="1" dirty="0" smtClean="0"/>
              <a:t> Our Services</a:t>
            </a:r>
            <a:endParaRPr lang="en-US" dirty="0"/>
          </a:p>
        </p:txBody>
      </p:sp>
      <p:sp>
        <p:nvSpPr>
          <p:cNvPr id="3" name="Content Placeholder 2"/>
          <p:cNvSpPr>
            <a:spLocks noGrp="1"/>
          </p:cNvSpPr>
          <p:nvPr>
            <p:ph idx="1"/>
          </p:nvPr>
        </p:nvSpPr>
        <p:spPr>
          <a:xfrm>
            <a:off x="457200" y="1676400"/>
            <a:ext cx="8229600" cy="4800600"/>
          </a:xfrm>
        </p:spPr>
        <p:txBody>
          <a:bodyPr>
            <a:normAutofit/>
          </a:bodyPr>
          <a:lstStyle/>
          <a:p>
            <a:pPr>
              <a:buFont typeface="Wingdings" pitchFamily="2" charset="2"/>
              <a:buChar char="q"/>
            </a:pPr>
            <a:r>
              <a:rPr lang="en-US" sz="2800" b="1" dirty="0" smtClean="0">
                <a:latin typeface="Calibri" pitchFamily="34" charset="0"/>
              </a:rPr>
              <a:t> Technical Support:</a:t>
            </a:r>
            <a:r>
              <a:rPr lang="en-US" sz="2800" dirty="0" smtClean="0">
                <a:latin typeface="Calibri" pitchFamily="34" charset="0"/>
              </a:rPr>
              <a:t> We have own dyeing and testing laboratory which is used for the following purposes at International standard.</a:t>
            </a:r>
          </a:p>
          <a:p>
            <a:pPr lvl="0"/>
            <a:r>
              <a:rPr lang="en-US" sz="2800" dirty="0" smtClean="0">
                <a:latin typeface="Calibri" pitchFamily="34" charset="0"/>
              </a:rPr>
              <a:t>Color Matching</a:t>
            </a:r>
          </a:p>
          <a:p>
            <a:pPr lvl="0"/>
            <a:r>
              <a:rPr lang="en-US" sz="2800" dirty="0" smtClean="0">
                <a:latin typeface="Calibri" pitchFamily="34" charset="0"/>
              </a:rPr>
              <a:t>Sample Dyeing</a:t>
            </a:r>
          </a:p>
          <a:p>
            <a:pPr lvl="0"/>
            <a:r>
              <a:rPr lang="en-US" sz="2800" dirty="0" smtClean="0">
                <a:latin typeface="Calibri" pitchFamily="34" charset="0"/>
              </a:rPr>
              <a:t>Sample Development</a:t>
            </a:r>
          </a:p>
          <a:p>
            <a:pPr lvl="0"/>
            <a:r>
              <a:rPr lang="en-US" sz="2800" dirty="0" smtClean="0">
                <a:latin typeface="Calibri" pitchFamily="34" charset="0"/>
              </a:rPr>
              <a:t>Fastness Test</a:t>
            </a:r>
          </a:p>
          <a:p>
            <a:pPr lvl="0"/>
            <a:r>
              <a:rPr lang="en-US" sz="2800" dirty="0" smtClean="0">
                <a:latin typeface="Calibri" pitchFamily="34" charset="0"/>
              </a:rPr>
              <a:t>Rubbing Test</a:t>
            </a:r>
          </a:p>
          <a:p>
            <a:pPr lvl="0"/>
            <a:r>
              <a:rPr lang="en-US" sz="2800" dirty="0" smtClean="0">
                <a:latin typeface="Calibri" pitchFamily="34" charset="0"/>
              </a:rPr>
              <a:t>Spare parts of Textile Machineries </a:t>
            </a:r>
          </a:p>
          <a:p>
            <a:pPr lvl="0"/>
            <a:endParaRPr lang="en-US" sz="2800" dirty="0" smtClean="0">
              <a:latin typeface="Calibri" pitchFamily="34" charset="0"/>
            </a:endParaRPr>
          </a:p>
        </p:txBody>
      </p:sp>
      <p:pic>
        <p:nvPicPr>
          <p:cNvPr id="4" name="Picture 3" descr="C:\Users\IT\Desktop\decktoop\1nafisa2323 (3).jpg"/>
          <p:cNvPicPr/>
          <p:nvPr/>
        </p:nvPicPr>
        <p:blipFill>
          <a:blip r:embed="rId2" cstate="print"/>
          <a:srcRect/>
          <a:stretch>
            <a:fillRect/>
          </a:stretch>
        </p:blipFill>
        <p:spPr bwMode="auto">
          <a:xfrm>
            <a:off x="2133600" y="685800"/>
            <a:ext cx="10668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dirty="0" smtClean="0"/>
              <a:t>OUR STANDART </a:t>
            </a:r>
            <a:endParaRPr lang="en-US" dirty="0"/>
          </a:p>
        </p:txBody>
      </p:sp>
      <p:sp>
        <p:nvSpPr>
          <p:cNvPr id="3" name="Content Placeholder 2"/>
          <p:cNvSpPr>
            <a:spLocks noGrp="1"/>
          </p:cNvSpPr>
          <p:nvPr>
            <p:ph idx="1"/>
          </p:nvPr>
        </p:nvSpPr>
        <p:spPr>
          <a:xfrm>
            <a:off x="457200" y="1828800"/>
            <a:ext cx="8229600" cy="3886200"/>
          </a:xfrm>
        </p:spPr>
        <p:txBody>
          <a:bodyPr>
            <a:normAutofit/>
          </a:bodyPr>
          <a:lstStyle/>
          <a:p>
            <a:pPr lvl="0" algn="just">
              <a:buNone/>
            </a:pPr>
            <a:r>
              <a:rPr lang="en-US" sz="2000" dirty="0" smtClean="0">
                <a:latin typeface="Calibri" pitchFamily="34" charset="0"/>
              </a:rPr>
              <a:t>                            </a:t>
            </a:r>
            <a:endParaRPr lang="en-US" sz="2000" b="1" dirty="0" smtClean="0"/>
          </a:p>
          <a:p>
            <a:pPr lvl="0" algn="just">
              <a:buFont typeface="Wingdings" pitchFamily="2" charset="2"/>
              <a:buChar char="q"/>
            </a:pPr>
            <a:endParaRPr lang="en-US" sz="2000" dirty="0" smtClean="0">
              <a:latin typeface="Calibri" pitchFamily="34" charset="0"/>
            </a:endParaRPr>
          </a:p>
          <a:p>
            <a:pPr lvl="0" algn="just">
              <a:buFont typeface="Wingdings" pitchFamily="2" charset="2"/>
              <a:buChar char="q"/>
            </a:pPr>
            <a:endParaRPr lang="en-US" sz="2000" dirty="0" smtClean="0">
              <a:latin typeface="Calibri" pitchFamily="34" charset="0"/>
            </a:endParaRPr>
          </a:p>
          <a:p>
            <a:pPr lvl="0" algn="just">
              <a:buFont typeface="Wingdings" pitchFamily="2" charset="2"/>
              <a:buChar char="q"/>
            </a:pPr>
            <a:endParaRPr lang="en-US" sz="2000" dirty="0" smtClean="0">
              <a:latin typeface="Calibri" pitchFamily="34" charset="0"/>
            </a:endParaRPr>
          </a:p>
          <a:p>
            <a:pPr lvl="0" algn="just">
              <a:buFont typeface="Wingdings" pitchFamily="2" charset="2"/>
              <a:buChar char="q"/>
            </a:pPr>
            <a:endParaRPr lang="en-US" sz="2000" dirty="0" smtClean="0">
              <a:latin typeface="Calibri" pitchFamily="34" charset="0"/>
            </a:endParaRPr>
          </a:p>
          <a:p>
            <a:pPr lvl="0" algn="just">
              <a:buNone/>
            </a:pPr>
            <a:endParaRPr lang="en-US" sz="2000" dirty="0" smtClean="0">
              <a:latin typeface="Calibri" pitchFamily="34" charset="0"/>
            </a:endParaRPr>
          </a:p>
          <a:p>
            <a:pPr lvl="0" algn="just">
              <a:buFont typeface="Wingdings" pitchFamily="2" charset="2"/>
              <a:buChar char="q"/>
            </a:pPr>
            <a:endParaRPr lang="en-US" sz="2000" dirty="0" smtClean="0">
              <a:latin typeface="Calibri" pitchFamily="34" charset="0"/>
            </a:endParaRPr>
          </a:p>
          <a:p>
            <a:pPr lvl="0" algn="just">
              <a:buNone/>
            </a:pPr>
            <a:endParaRPr lang="en-US" sz="2000" dirty="0" smtClean="0">
              <a:latin typeface="Calibri" pitchFamily="34" charset="0"/>
            </a:endParaRPr>
          </a:p>
          <a:p>
            <a:pPr>
              <a:buNone/>
            </a:pPr>
            <a:endParaRPr lang="en-US" dirty="0"/>
          </a:p>
        </p:txBody>
      </p:sp>
      <p:pic>
        <p:nvPicPr>
          <p:cNvPr id="4" name="Picture 3" descr="C:\Users\IT\Desktop\decktoop\1nafisa2323 (3).jpg"/>
          <p:cNvPicPr/>
          <p:nvPr/>
        </p:nvPicPr>
        <p:blipFill>
          <a:blip r:embed="rId2" cstate="print"/>
          <a:srcRect/>
          <a:stretch>
            <a:fillRect/>
          </a:stretch>
        </p:blipFill>
        <p:spPr bwMode="auto">
          <a:xfrm>
            <a:off x="762000" y="762000"/>
            <a:ext cx="990600" cy="838200"/>
          </a:xfrm>
          <a:prstGeom prst="rect">
            <a:avLst/>
          </a:prstGeom>
          <a:noFill/>
          <a:ln w="9525">
            <a:noFill/>
            <a:miter lim="800000"/>
            <a:headEnd/>
            <a:tailEnd/>
          </a:ln>
        </p:spPr>
      </p:pic>
      <p:pic>
        <p:nvPicPr>
          <p:cNvPr id="8" name="Picture 7"/>
          <p:cNvPicPr/>
          <p:nvPr/>
        </p:nvPicPr>
        <p:blipFill>
          <a:blip r:embed="rId3" cstate="print"/>
          <a:srcRect/>
          <a:stretch>
            <a:fillRect/>
          </a:stretch>
        </p:blipFill>
        <p:spPr bwMode="auto">
          <a:xfrm>
            <a:off x="1752600" y="4114800"/>
            <a:ext cx="2895600" cy="990600"/>
          </a:xfrm>
          <a:prstGeom prst="rect">
            <a:avLst/>
          </a:prstGeom>
          <a:noFill/>
          <a:ln w="9525">
            <a:noFill/>
            <a:miter lim="800000"/>
            <a:headEnd/>
            <a:tailEnd/>
          </a:ln>
        </p:spPr>
      </p:pic>
      <p:pic>
        <p:nvPicPr>
          <p:cNvPr id="6" name="Picture 5" descr="C:\Users\it\Desktop\inditex.jpeg"/>
          <p:cNvPicPr/>
          <p:nvPr/>
        </p:nvPicPr>
        <p:blipFill>
          <a:blip r:embed="rId4" cstate="print"/>
          <a:srcRect/>
          <a:stretch>
            <a:fillRect/>
          </a:stretch>
        </p:blipFill>
        <p:spPr bwMode="auto">
          <a:xfrm>
            <a:off x="4953000" y="1905000"/>
            <a:ext cx="2590800" cy="1447800"/>
          </a:xfrm>
          <a:prstGeom prst="rect">
            <a:avLst/>
          </a:prstGeom>
          <a:noFill/>
          <a:ln w="9525">
            <a:noFill/>
            <a:miter lim="800000"/>
            <a:headEnd/>
            <a:tailEnd/>
          </a:ln>
        </p:spPr>
      </p:pic>
      <p:pic>
        <p:nvPicPr>
          <p:cNvPr id="7" name="Picture 6"/>
          <p:cNvPicPr/>
          <p:nvPr/>
        </p:nvPicPr>
        <p:blipFill>
          <a:blip r:embed="rId5" cstate="print"/>
          <a:srcRect/>
          <a:stretch>
            <a:fillRect/>
          </a:stretch>
        </p:blipFill>
        <p:spPr bwMode="auto">
          <a:xfrm>
            <a:off x="1600200" y="1828800"/>
            <a:ext cx="2895600" cy="1524000"/>
          </a:xfrm>
          <a:prstGeom prst="rect">
            <a:avLst/>
          </a:prstGeom>
          <a:noFill/>
          <a:ln w="9525">
            <a:noFill/>
            <a:miter lim="800000"/>
            <a:headEnd/>
            <a:tailEnd/>
          </a:ln>
        </p:spPr>
      </p:pic>
      <p:pic>
        <p:nvPicPr>
          <p:cNvPr id="1026" name="Picture 2"/>
          <p:cNvPicPr>
            <a:picLocks noChangeAspect="1" noChangeArrowheads="1"/>
          </p:cNvPicPr>
          <p:nvPr/>
        </p:nvPicPr>
        <p:blipFill>
          <a:blip r:embed="rId6" cstate="print"/>
          <a:srcRect/>
          <a:stretch>
            <a:fillRect/>
          </a:stretch>
        </p:blipFill>
        <p:spPr bwMode="auto">
          <a:xfrm>
            <a:off x="4953000" y="4190999"/>
            <a:ext cx="2590800" cy="9663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atin typeface="Calibri" pitchFamily="34" charset="0"/>
              </a:rPr>
              <a:t>     Research &amp; Development</a:t>
            </a:r>
            <a:endParaRPr lang="en-US" dirty="0"/>
          </a:p>
        </p:txBody>
      </p:sp>
      <p:sp>
        <p:nvSpPr>
          <p:cNvPr id="3" name="Content Placeholder 2"/>
          <p:cNvSpPr>
            <a:spLocks noGrp="1"/>
          </p:cNvSpPr>
          <p:nvPr>
            <p:ph idx="1"/>
          </p:nvPr>
        </p:nvSpPr>
        <p:spPr>
          <a:xfrm>
            <a:off x="457200" y="1935480"/>
            <a:ext cx="8458200" cy="4389120"/>
          </a:xfrm>
        </p:spPr>
        <p:txBody>
          <a:bodyPr/>
          <a:lstStyle/>
          <a:p>
            <a:endParaRPr lang="en-US" sz="2800" dirty="0" smtClean="0">
              <a:latin typeface="Calibri" pitchFamily="34" charset="0"/>
            </a:endParaRPr>
          </a:p>
          <a:p>
            <a:endParaRPr lang="en-US" sz="2800" dirty="0" smtClean="0">
              <a:latin typeface="Calibri" pitchFamily="34" charset="0"/>
            </a:endParaRPr>
          </a:p>
          <a:p>
            <a:r>
              <a:rPr lang="en-US" sz="2400" dirty="0" smtClean="0">
                <a:latin typeface="Calibri" pitchFamily="34" charset="0"/>
              </a:rPr>
              <a:t>We believe in quality not only of the finished product, but also from the primary stage of production. That’s why we have an up-to-date laboratory with all kinds of modern equipments like sample dyeing m/c, spectrophotometer, crocking meter &amp; other testing equipments  for ensuring quality.</a:t>
            </a:r>
          </a:p>
          <a:p>
            <a:pPr>
              <a:buNone/>
            </a:pPr>
            <a:endParaRPr lang="en-US" dirty="0"/>
          </a:p>
        </p:txBody>
      </p:sp>
      <p:pic>
        <p:nvPicPr>
          <p:cNvPr id="4" name="Picture 3" descr="C:\Users\IT\Desktop\decktoop\1nafisa2323 (3).jpg"/>
          <p:cNvPicPr/>
          <p:nvPr/>
        </p:nvPicPr>
        <p:blipFill>
          <a:blip r:embed="rId2" cstate="print"/>
          <a:srcRect/>
          <a:stretch>
            <a:fillRect/>
          </a:stretch>
        </p:blipFill>
        <p:spPr bwMode="auto">
          <a:xfrm>
            <a:off x="228600" y="990600"/>
            <a:ext cx="9906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 </a:t>
            </a:r>
            <a:r>
              <a:rPr lang="en-US" sz="4000" b="1" dirty="0" smtClean="0"/>
              <a:t>Executive Summary</a:t>
            </a:r>
            <a:endParaRPr lang="en-US" sz="4000" b="1" dirty="0"/>
          </a:p>
        </p:txBody>
      </p:sp>
      <p:sp>
        <p:nvSpPr>
          <p:cNvPr id="3" name="Content Placeholder 2"/>
          <p:cNvSpPr>
            <a:spLocks noGrp="1"/>
          </p:cNvSpPr>
          <p:nvPr>
            <p:ph idx="1"/>
          </p:nvPr>
        </p:nvSpPr>
        <p:spPr/>
        <p:txBody>
          <a:bodyPr>
            <a:normAutofit/>
          </a:bodyPr>
          <a:lstStyle/>
          <a:p>
            <a:pPr>
              <a:buNone/>
            </a:pPr>
            <a:endParaRPr lang="en-US" sz="1600" dirty="0" smtClean="0">
              <a:latin typeface="+mj-lt"/>
            </a:endParaRPr>
          </a:p>
          <a:p>
            <a:pPr algn="just"/>
            <a:endParaRPr lang="en-US" sz="2000" dirty="0" smtClean="0">
              <a:latin typeface="Calibri" pitchFamily="34" charset="0"/>
            </a:endParaRPr>
          </a:p>
          <a:p>
            <a:pPr algn="just">
              <a:buNone/>
            </a:pPr>
            <a:r>
              <a:rPr lang="en-US" sz="2000" dirty="0" smtClean="0">
                <a:latin typeface="Calibri" pitchFamily="34" charset="0"/>
              </a:rPr>
              <a:t>	As we (Nafisa Enterprise) are a very strong team in terms of technical solution &amp; services in the market so our target is to get maximum market share within five years of time. And according to our strength &amp; reputation we can do it.     </a:t>
            </a:r>
            <a:endParaRPr lang="en-US" sz="2000" dirty="0">
              <a:latin typeface="Calibri" pitchFamily="34" charset="0"/>
            </a:endParaRPr>
          </a:p>
        </p:txBody>
      </p:sp>
      <p:pic>
        <p:nvPicPr>
          <p:cNvPr id="4" name="Picture 3" descr="C:\Users\IT\Desktop\decktoop\1nafisa2323 (3).jpg"/>
          <p:cNvPicPr/>
          <p:nvPr/>
        </p:nvPicPr>
        <p:blipFill>
          <a:blip r:embed="rId2" cstate="print"/>
          <a:srcRect/>
          <a:stretch>
            <a:fillRect/>
          </a:stretch>
        </p:blipFill>
        <p:spPr bwMode="auto">
          <a:xfrm>
            <a:off x="1143000" y="914400"/>
            <a:ext cx="1143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	Product Portfolio</a:t>
            </a:r>
            <a:endParaRPr lang="en-US" sz="4000" dirty="0"/>
          </a:p>
        </p:txBody>
      </p:sp>
      <p:sp>
        <p:nvSpPr>
          <p:cNvPr id="3" name="Content Placeholder 2"/>
          <p:cNvSpPr>
            <a:spLocks noGrp="1"/>
          </p:cNvSpPr>
          <p:nvPr>
            <p:ph idx="1"/>
          </p:nvPr>
        </p:nvSpPr>
        <p:spPr>
          <a:xfrm>
            <a:off x="457200" y="2057400"/>
            <a:ext cx="8229600" cy="4419600"/>
          </a:xfrm>
        </p:spPr>
        <p:txBody>
          <a:bodyPr>
            <a:normAutofit fontScale="92500" lnSpcReduction="20000"/>
          </a:bodyPr>
          <a:lstStyle/>
          <a:p>
            <a:pPr>
              <a:buNone/>
            </a:pPr>
            <a:r>
              <a:rPr lang="en-US" dirty="0" smtClean="0">
                <a:latin typeface="Calibri" pitchFamily="34" charset="0"/>
              </a:rPr>
              <a:t>	Reactive, Disperse &amp; Acid Dyestuff:</a:t>
            </a:r>
          </a:p>
          <a:p>
            <a:pPr>
              <a:buNone/>
            </a:pPr>
            <a:r>
              <a:rPr lang="en-US" dirty="0" smtClean="0">
                <a:latin typeface="Calibri" pitchFamily="34" charset="0"/>
              </a:rPr>
              <a:t>                                                            </a:t>
            </a:r>
          </a:p>
          <a:p>
            <a:r>
              <a:rPr lang="en-US" dirty="0" smtClean="0">
                <a:latin typeface="Calibri" pitchFamily="34" charset="0"/>
              </a:rPr>
              <a:t>                                             JIHUA GROUP—China</a:t>
            </a:r>
          </a:p>
          <a:p>
            <a:pPr algn="just">
              <a:buNone/>
            </a:pPr>
            <a:r>
              <a:rPr lang="en-US" sz="1600" dirty="0" smtClean="0">
                <a:latin typeface="Calibri" pitchFamily="34" charset="0"/>
              </a:rPr>
              <a:t>		</a:t>
            </a:r>
            <a:r>
              <a:rPr lang="en-US" sz="1800" dirty="0" smtClean="0">
                <a:latin typeface="Calibri" pitchFamily="34" charset="0"/>
              </a:rPr>
              <a:t>JIHUA has a excellent different series of dyestuff. These are very good &amp; competitive in shade depth &amp; Quality. Jihua group is a market leader in china for the manufacture of dyes and intermediates with state-of-the-art facilities. With the increasing regulatory focus on environmental compliance, Jihua group is a trusted partner who share our belief in sound environmental and ethical practices. </a:t>
            </a:r>
            <a:endParaRPr lang="en-US" sz="1800" dirty="0" smtClean="0">
              <a:solidFill>
                <a:prstClr val="black"/>
              </a:solidFill>
              <a:latin typeface="Calibri" pitchFamily="34" charset="0"/>
            </a:endParaRPr>
          </a:p>
          <a:p>
            <a:r>
              <a:rPr lang="en-US" sz="2400" dirty="0" smtClean="0">
                <a:latin typeface="Calibri" pitchFamily="34" charset="0"/>
              </a:rPr>
              <a:t>                                                 All Type of Chemicals:</a:t>
            </a:r>
          </a:p>
          <a:p>
            <a:pPr>
              <a:buNone/>
            </a:pPr>
            <a:r>
              <a:rPr lang="en-US" sz="2400" dirty="0" smtClean="0">
                <a:latin typeface="Calibri" pitchFamily="34" charset="0"/>
              </a:rPr>
              <a:t>                                          OXFORD Technologies—Australia</a:t>
            </a:r>
          </a:p>
          <a:p>
            <a:pPr algn="just">
              <a:buNone/>
            </a:pPr>
            <a:r>
              <a:rPr lang="en-US" sz="2400" dirty="0" smtClean="0">
                <a:latin typeface="Calibri" pitchFamily="34" charset="0"/>
              </a:rPr>
              <a:t>             </a:t>
            </a:r>
            <a:r>
              <a:rPr lang="en-US" sz="1600" dirty="0" smtClean="0">
                <a:latin typeface="Calibri" pitchFamily="34" charset="0"/>
              </a:rPr>
              <a:t>Oxford Chemicals </a:t>
            </a:r>
            <a:r>
              <a:rPr lang="en-US" sz="1800" dirty="0" smtClean="0">
                <a:latin typeface="Calibri" pitchFamily="34" charset="0"/>
              </a:rPr>
              <a:t>has a very good range of products on Textile Dyeing &amp; Finishing Department. Also Garments Dyeing &amp; Fashion segment.                                                                      </a:t>
            </a:r>
          </a:p>
          <a:p>
            <a:pPr algn="just">
              <a:buNone/>
            </a:pPr>
            <a:endParaRPr lang="en-US" sz="1800" dirty="0" smtClean="0">
              <a:latin typeface="Calibri" pitchFamily="34" charset="0"/>
            </a:endParaRPr>
          </a:p>
          <a:p>
            <a:pPr algn="just">
              <a:buNone/>
            </a:pPr>
            <a:r>
              <a:rPr lang="en-US" sz="2400" dirty="0" smtClean="0">
                <a:latin typeface="Calibri" pitchFamily="34" charset="0"/>
              </a:rPr>
              <a:t>		</a:t>
            </a:r>
          </a:p>
          <a:p>
            <a:pPr>
              <a:buNone/>
            </a:pPr>
            <a:endParaRPr lang="en-US" sz="1600" dirty="0" smtClean="0"/>
          </a:p>
          <a:p>
            <a:pPr>
              <a:buNone/>
            </a:pPr>
            <a:endParaRPr lang="en-US" sz="1600" dirty="0" smtClean="0">
              <a:latin typeface="+mj-lt"/>
            </a:endParaRPr>
          </a:p>
        </p:txBody>
      </p:sp>
      <p:pic>
        <p:nvPicPr>
          <p:cNvPr id="4" name="Picture 3" descr="C:\Users\IT\Desktop\decktoop\1nafisa2323 (3).jpg"/>
          <p:cNvPicPr/>
          <p:nvPr/>
        </p:nvPicPr>
        <p:blipFill>
          <a:blip r:embed="rId2" cstate="print"/>
          <a:srcRect/>
          <a:stretch>
            <a:fillRect/>
          </a:stretch>
        </p:blipFill>
        <p:spPr bwMode="auto">
          <a:xfrm>
            <a:off x="1143000" y="990600"/>
            <a:ext cx="11430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1768</TotalTime>
  <Words>304</Words>
  <Application>Microsoft Office PowerPoint</Application>
  <PresentationFormat>On-screen Show (4:3)</PresentationFormat>
  <Paragraphs>67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NAFISA  GROUP</vt:lpstr>
      <vt:lpstr>Slide 2</vt:lpstr>
      <vt:lpstr>Slide 3</vt:lpstr>
      <vt:lpstr> Executive Summary</vt:lpstr>
      <vt:lpstr>    Our Services</vt:lpstr>
      <vt:lpstr>OUR STANDART </vt:lpstr>
      <vt:lpstr>     Research &amp; Development</vt:lpstr>
      <vt:lpstr>   Executive Summary</vt:lpstr>
      <vt:lpstr>  Product Portfolio</vt:lpstr>
      <vt:lpstr>  Product Portfolio</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Printing Business Plan</dc:title>
  <dc:creator>Rifat</dc:creator>
  <cp:lastModifiedBy>it</cp:lastModifiedBy>
  <cp:revision>205</cp:revision>
  <dcterms:created xsi:type="dcterms:W3CDTF">2015-06-28T04:22:37Z</dcterms:created>
  <dcterms:modified xsi:type="dcterms:W3CDTF">2021-02-24T10:38:48Z</dcterms:modified>
</cp:coreProperties>
</file>